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6583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FF99"/>
    <a:srgbClr val="FF99CC"/>
    <a:srgbClr val="FFFFFF"/>
    <a:srgbClr val="3399FF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4660" autoAdjust="0"/>
  </p:normalViewPr>
  <p:slideViewPr>
    <p:cSldViewPr>
      <p:cViewPr>
        <p:scale>
          <a:sx n="94" d="100"/>
          <a:sy n="94" d="100"/>
        </p:scale>
        <p:origin x="-1254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14413" y="723900"/>
            <a:ext cx="4830762" cy="3622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7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587875"/>
            <a:ext cx="5486400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416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7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174163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CCB1292-12F3-41B6-A072-1887512BCC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0644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	</a:t>
            </a:r>
            <a:endParaRPr lang="en-US" smtClean="0">
              <a:latin typeface="Arial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B40A2B8-CA5B-4DB6-B738-97385AC9FDA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D9E214-76E6-4D83-9F84-C1ACA25718DC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E590243-C7AF-49F9-9F12-AEC8F516C000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693D65-84A7-42AB-8F9C-7899C83432CD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1347B28-9E36-4D6D-9413-B65E9B69AF25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62F19D8-8829-4EC2-962B-E2A15BBF92D6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225C58-A9C8-4108-B7F3-5D4F60377F8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DD6BFD-99B8-4177-A3F9-AC3E4B99F252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C953422-5575-4A46-810E-60B5A43DE76B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2F3F65F-9D0B-4088-9101-E6BEC9DFB72E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BDD729-2A06-409E-9B58-32F069FAFE8A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7661404-B171-4FB4-8A4B-E30000398DE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EB07F71-125D-4EEB-A352-B59B8D2469C8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C6D8DC-403F-4BA1-8898-4D6D953EDCDD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27CF392-A4D6-46E9-88D3-BEAFC6D9B4B8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D25726-41E1-456D-862B-BCB06F59239F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B716483-9E7C-4730-9B1D-60D7B3627887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0E20F5-059F-442F-A88B-B8214A6C3990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65C3B1A-A832-4C52-B980-D81AA63DB1D7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4A6EC54-2123-439C-A4D5-BD3C1D8A0F8C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0207CC-3579-4C20-9BCD-FC2CDD5374E4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F3EE308-E519-488C-B7D5-3029291FBD51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A1D8F97-B339-451F-B6E9-9D26541E4140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B4422F5-CDA1-486B-917A-F0BBD79AB334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00D232-2B36-4EBC-824C-4E7DA869BAE3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1BBD70B-EC31-44A6-862B-4797C71B09FF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3E32B6-8A8D-4503-B501-7511CF0A7D95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B62C7A-95FA-42CF-A23D-9C224156E4BF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B482711-1406-440C-BE9F-1A41E0E086A6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5F4999C-68D7-4CB4-98B6-1E73D5E13566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12F8A7-6F74-42A7-BCB3-C393B5D39F5C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7388FC-FDF2-452E-90D7-5E8E88357E0E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B8FB02-E5EC-455B-B125-3707D11B5869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30478A-37BC-456B-B9EA-93934E453B2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BE08797-C84A-4E37-B166-D4156C40DDB8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63BB6EE-6E7A-4BD3-81C4-EE2647840565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3EAE97D-D662-45CC-9888-32656E0A82D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BB0A118-2349-4B57-A002-FEA123B1851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21CACF8-8C04-4690-92AC-B020CE0EED47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742C597-8894-45DD-B4C6-22972CCB611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468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Click to edit Master title style</a:t>
            </a:r>
          </a:p>
        </p:txBody>
      </p:sp>
      <p:sp>
        <p:nvSpPr>
          <p:cNvPr id="5468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1EB40-759B-42E3-9C6A-75BE8E5D2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91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8D507-9AF4-492E-889A-A972437766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07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E7E0F-BEFD-4EFE-A59A-4D34C4234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211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034F4-8E7B-4D3C-AF5C-735789C9BD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11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6954-C6A7-4CAE-978A-6B921D920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660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E7D21-99C9-4315-8B68-25C90360F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8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31445-3C6B-4791-BBCA-68E7EEF586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05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B9968-1396-4726-8688-423D964D2F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645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2BCDF-D381-4A6F-9CAE-A24C67E61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59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93E51-40AB-4E5B-9BAD-5C2F78F209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174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E4CAE-457B-45B7-97F9-85222884F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0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DC012-6338-4EB4-867A-24A7F4429B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00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457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5457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5457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457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  <p:sp>
            <p:nvSpPr>
              <p:cNvPr id="5458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latin typeface="Arial" pitchFamily="34" charset="0"/>
                </a:endParaRPr>
              </a:p>
            </p:txBody>
          </p:sp>
        </p:grpSp>
        <p:sp>
          <p:nvSpPr>
            <p:cNvPr id="5458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5458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5458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58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latin typeface="Arial" pitchFamily="34" charset="0"/>
              </a:endParaRPr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458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5458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58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58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21DF29A-B10B-40F9-9947-45F2F183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458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1676400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Библиология</a:t>
            </a: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Канонизация Священного Писания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Классификация В.З. Книг по каноничности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b="1" smtClean="0"/>
              <a:t>Гомологумены </a:t>
            </a:r>
            <a:r>
              <a:rPr lang="ru-RU" smtClean="0"/>
              <a:t>– книги, признанные всеми</a:t>
            </a:r>
            <a:r>
              <a:rPr lang="ru-RU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ru-RU" b="1" smtClean="0"/>
              <a:t>Антилегомены </a:t>
            </a:r>
            <a:r>
              <a:rPr lang="ru-RU" smtClean="0"/>
              <a:t>– книги, оспариваемые некоторыми</a:t>
            </a:r>
            <a:r>
              <a:rPr lang="ru-RU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ru-RU" b="1" smtClean="0"/>
              <a:t>Псевдоэпиграфы </a:t>
            </a:r>
            <a:r>
              <a:rPr lang="ru-RU" smtClean="0"/>
              <a:t>– книги, отвергаемые всеми.</a:t>
            </a:r>
          </a:p>
          <a:p>
            <a:pPr>
              <a:defRPr/>
            </a:pPr>
            <a:r>
              <a:rPr lang="ru-RU" b="1" smtClean="0"/>
              <a:t>Апокрифы </a:t>
            </a:r>
            <a:r>
              <a:rPr lang="ru-RU" smtClean="0"/>
              <a:t>– книги, принимаемые некоторыми.</a:t>
            </a: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Ветхозаветные гомологумены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mtClean="0"/>
              <a:t>За ранним признанием следовало позднейшее подтверждение.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mtClean="0"/>
              <a:t>Хранились в Иерусалимском храме до его разрушения.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mtClean="0">
                <a:latin typeface="Arial" charset="0"/>
              </a:rPr>
              <a:t>Это </a:t>
            </a:r>
            <a:r>
              <a:rPr lang="ru-RU" smtClean="0"/>
              <a:t>34 из 39 книг Ветхого завета.</a:t>
            </a: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Антилегомены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Эти книги получили раннее признание, но позднее оспаривались</a:t>
            </a:r>
            <a:r>
              <a:rPr lang="ru-RU" smtClean="0">
                <a:latin typeface="Arial" charset="0"/>
              </a:rPr>
              <a:t>:</a:t>
            </a:r>
          </a:p>
          <a:p>
            <a:pPr>
              <a:defRPr/>
            </a:pPr>
            <a:r>
              <a:rPr lang="ru-RU" smtClean="0"/>
              <a:t>Песн</a:t>
            </a:r>
            <a:r>
              <a:rPr lang="ru-RU" smtClean="0">
                <a:latin typeface="Arial" charset="0"/>
              </a:rPr>
              <a:t>я</a:t>
            </a: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есней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Екклесиаст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Есфирь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Иезекииль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Притчи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Прит. 26:4-5</a:t>
            </a:r>
            <a:r>
              <a:rPr lang="ru-RU" smtClean="0">
                <a:latin typeface="Arial" charset="0"/>
              </a:rPr>
              <a:t>)</a:t>
            </a:r>
            <a:r>
              <a:rPr lang="ru-RU" smtClean="0"/>
              <a:t>.</a:t>
            </a: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Псевдоэпиграфы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>
                <a:latin typeface="Arial" charset="0"/>
              </a:rPr>
              <a:t>Это б</a:t>
            </a:r>
            <a:r>
              <a:rPr lang="ru-RU" sz="2800" dirty="0" smtClean="0"/>
              <a:t>ольшое </a:t>
            </a:r>
            <a:r>
              <a:rPr lang="ru-RU" sz="2800" dirty="0" smtClean="0">
                <a:latin typeface="Arial" charset="0"/>
              </a:rPr>
              <a:t>количество </a:t>
            </a:r>
            <a:r>
              <a:rPr lang="ru-RU" sz="2800" dirty="0" smtClean="0"/>
              <a:t> религиозных книг </a:t>
            </a:r>
            <a:r>
              <a:rPr lang="ru-RU" sz="2800" dirty="0" err="1" smtClean="0"/>
              <a:t>межзаветного</a:t>
            </a:r>
            <a:r>
              <a:rPr lang="ru-RU" sz="2800" dirty="0" smtClean="0"/>
              <a:t> периода</a:t>
            </a:r>
            <a:r>
              <a:rPr lang="ru-RU" sz="2800" dirty="0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z="2800" dirty="0" smtClean="0">
                <a:latin typeface="Arial" charset="0"/>
              </a:rPr>
              <a:t>Среди них - </a:t>
            </a:r>
            <a:r>
              <a:rPr lang="ru-RU" sz="2800" dirty="0" smtClean="0"/>
              <a:t>Книга Еноха</a:t>
            </a:r>
            <a:r>
              <a:rPr lang="ru-RU" sz="2800" dirty="0" smtClean="0">
                <a:latin typeface="Arial" charset="0"/>
              </a:rPr>
              <a:t> и</a:t>
            </a:r>
            <a:r>
              <a:rPr lang="ru-RU" sz="2800" dirty="0" smtClean="0"/>
              <a:t> Успение Моисея (ср. Иуд. 14-15).</a:t>
            </a:r>
          </a:p>
          <a:p>
            <a:pPr>
              <a:defRPr/>
            </a:pPr>
            <a:r>
              <a:rPr lang="ru-RU" sz="2800" dirty="0" smtClean="0"/>
              <a:t>При цитировании этих книг не используется формула «Так говорит Писание» и т.п.</a:t>
            </a:r>
          </a:p>
          <a:p>
            <a:pPr>
              <a:defRPr/>
            </a:pPr>
            <a:r>
              <a:rPr lang="ru-RU" sz="2800" dirty="0" smtClean="0"/>
              <a:t>Содержание: </a:t>
            </a:r>
            <a:r>
              <a:rPr lang="ru-RU" sz="2800" dirty="0" err="1" smtClean="0"/>
              <a:t>апокалиптика</a:t>
            </a:r>
            <a:r>
              <a:rPr lang="ru-RU" sz="2800" dirty="0" smtClean="0"/>
              <a:t>; видения; описание царства Мессии.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Апокрифы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Точнее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второканонические книги.</a:t>
            </a:r>
          </a:p>
          <a:p>
            <a:pPr>
              <a:defRPr/>
            </a:pPr>
            <a:r>
              <a:rPr lang="ru-RU" smtClean="0"/>
              <a:t>Апокрифа – греч. «</a:t>
            </a:r>
            <a:r>
              <a:rPr lang="ru-RU" smtClean="0">
                <a:latin typeface="Arial" charset="0"/>
              </a:rPr>
              <a:t>с</a:t>
            </a:r>
            <a:r>
              <a:rPr lang="ru-RU" smtClean="0"/>
              <a:t>крытые».</a:t>
            </a:r>
          </a:p>
          <a:p>
            <a:pPr>
              <a:defRPr/>
            </a:pPr>
            <a:r>
              <a:rPr lang="ru-RU" smtClean="0"/>
              <a:t>Входят в Александрийский канон.</a:t>
            </a:r>
          </a:p>
          <a:p>
            <a:pPr>
              <a:defRPr/>
            </a:pPr>
            <a:r>
              <a:rPr lang="ru-RU" smtClean="0"/>
              <a:t>Отсутствуют в Палестинском каноне.</a:t>
            </a:r>
          </a:p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Второканонические книги в Синодальной Библии: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 кн. Ездры</a:t>
            </a:r>
          </a:p>
          <a:p>
            <a:pPr>
              <a:defRPr/>
            </a:pPr>
            <a:r>
              <a:rPr lang="ru-RU" dirty="0" smtClean="0"/>
              <a:t>Товит</a:t>
            </a:r>
          </a:p>
          <a:p>
            <a:pPr>
              <a:defRPr/>
            </a:pPr>
            <a:r>
              <a:rPr lang="ru-RU" dirty="0" smtClean="0"/>
              <a:t>Иудифь</a:t>
            </a:r>
          </a:p>
          <a:p>
            <a:pPr>
              <a:defRPr/>
            </a:pPr>
            <a:r>
              <a:rPr lang="ru-RU" dirty="0" smtClean="0"/>
              <a:t>Премудрость Соломона</a:t>
            </a:r>
          </a:p>
          <a:p>
            <a:pPr>
              <a:defRPr/>
            </a:pPr>
            <a:r>
              <a:rPr lang="ru-RU" dirty="0" smtClean="0"/>
              <a:t>Сирах</a:t>
            </a:r>
          </a:p>
          <a:p>
            <a:pPr>
              <a:defRPr/>
            </a:pPr>
            <a:r>
              <a:rPr lang="ru-RU" dirty="0" smtClean="0"/>
              <a:t>Послание Иеремии</a:t>
            </a:r>
          </a:p>
          <a:p>
            <a:pPr>
              <a:defRPr/>
            </a:pPr>
            <a:r>
              <a:rPr lang="ru-RU" dirty="0" smtClean="0"/>
              <a:t>Варух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Второканонические книги в Синодальной Библии: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1 кн. Маккавейская</a:t>
            </a:r>
          </a:p>
          <a:p>
            <a:pPr>
              <a:defRPr/>
            </a:pPr>
            <a:r>
              <a:rPr lang="ru-RU" dirty="0" smtClean="0"/>
              <a:t>2 кн. Маккавейская</a:t>
            </a:r>
          </a:p>
          <a:p>
            <a:pPr>
              <a:defRPr/>
            </a:pPr>
            <a:r>
              <a:rPr lang="ru-RU" dirty="0" smtClean="0"/>
              <a:t>3 кн. Маккавейская</a:t>
            </a:r>
          </a:p>
          <a:p>
            <a:pPr>
              <a:defRPr/>
            </a:pPr>
            <a:r>
              <a:rPr lang="ru-RU" dirty="0" smtClean="0"/>
              <a:t>3 кн. Ездры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В поддержку второканонических книг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Н.З. </a:t>
            </a: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овторяет некоторые мысли апокрифов и даже ссылается на них.</a:t>
            </a:r>
          </a:p>
          <a:p>
            <a:pPr>
              <a:defRPr/>
            </a:pPr>
            <a:r>
              <a:rPr lang="ru-RU" smtClean="0"/>
              <a:t>Н.З. </a:t>
            </a:r>
            <a:r>
              <a:rPr lang="ru-RU" smtClean="0">
                <a:latin typeface="Arial" charset="0"/>
              </a:rPr>
              <a:t>ц</a:t>
            </a:r>
            <a:r>
              <a:rPr lang="ru-RU" smtClean="0"/>
              <a:t>итирует главным образом из Септуагинты.</a:t>
            </a:r>
          </a:p>
          <a:p>
            <a:pPr>
              <a:defRPr/>
            </a:pPr>
            <a:r>
              <a:rPr lang="ru-RU" smtClean="0"/>
              <a:t>Некоторые отцы церкви цитировали апокрифы и использовали их в поклонении.</a:t>
            </a:r>
          </a:p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 поддержку второканонических книг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Некоторые отцы церкви принимали все апокрифы как канонические книги (Ириней, Тертуллиан, Клемент Александрийский).</a:t>
            </a:r>
          </a:p>
          <a:p>
            <a:pPr>
              <a:defRPr/>
            </a:pPr>
            <a:r>
              <a:rPr lang="ru-RU" dirty="0" smtClean="0"/>
              <a:t>Сцены из апокрифов изображены в катакомбах.</a:t>
            </a:r>
          </a:p>
          <a:p>
            <a:pPr>
              <a:defRPr/>
            </a:pPr>
            <a:r>
              <a:rPr lang="ru-RU" dirty="0" smtClean="0"/>
              <a:t>Апокрифы содержатся в древнейших греческих списках.</a:t>
            </a:r>
          </a:p>
          <a:p>
            <a:pPr>
              <a:defRPr/>
            </a:pPr>
            <a:r>
              <a:rPr lang="ru-RU" dirty="0" smtClean="0"/>
              <a:t>Сирийская церковь принимала их в </a:t>
            </a:r>
            <a:r>
              <a:rPr lang="en-US" dirty="0" smtClean="0"/>
              <a:t>IV </a:t>
            </a:r>
            <a:r>
              <a:rPr lang="ru-RU" dirty="0" smtClean="0"/>
              <a:t>веке.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 поддержку второканонических книг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Церковные советы в Гиппоне (393 г.) и Карфагене (397 г.) признали их частью канона.</a:t>
            </a:r>
          </a:p>
          <a:p>
            <a:pPr>
              <a:defRPr/>
            </a:pPr>
            <a:r>
              <a:rPr lang="ru-RU" dirty="0" smtClean="0"/>
              <a:t>Апокрифы признаются православной церковью.</a:t>
            </a:r>
          </a:p>
          <a:p>
            <a:pPr>
              <a:defRPr/>
            </a:pPr>
            <a:r>
              <a:rPr lang="ru-RU" dirty="0" smtClean="0"/>
              <a:t>Католическая церковь признала их каноничность на Тридентском совете (1546 г).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Определение канона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греч. «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анон» - «</a:t>
            </a:r>
            <a:r>
              <a:rPr lang="ru-RU" smtClean="0">
                <a:latin typeface="Arial" charset="0"/>
              </a:rPr>
              <a:t>ж</a:t>
            </a:r>
            <a:r>
              <a:rPr lang="ru-RU" smtClean="0"/>
              <a:t>езл», «измерительная линейка»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>
                <a:latin typeface="Arial" charset="0"/>
              </a:rPr>
              <a:t>В</a:t>
            </a:r>
            <a:r>
              <a:rPr lang="ru-RU" smtClean="0"/>
              <a:t>озможно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«Канон Писания» (ок. 350 г.</a:t>
            </a:r>
            <a:r>
              <a:rPr lang="ru-RU" smtClean="0">
                <a:latin typeface="Arial" charset="0"/>
              </a:rPr>
              <a:t>) </a:t>
            </a:r>
            <a:r>
              <a:rPr lang="ru-RU" smtClean="0"/>
              <a:t>восходит к евр. «Канех» (ср. Езек. 40:3; 42:16)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Богословск</a:t>
            </a:r>
            <a:r>
              <a:rPr lang="ru-RU" smtClean="0">
                <a:latin typeface="Arial" charset="0"/>
              </a:rPr>
              <a:t>ое</a:t>
            </a:r>
            <a:r>
              <a:rPr lang="ru-RU" smtClean="0"/>
              <a:t>: «правило», «мерило»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Гал. 6:16</a:t>
            </a:r>
            <a:r>
              <a:rPr lang="ru-RU" smtClean="0">
                <a:latin typeface="Arial" charset="0"/>
              </a:rPr>
              <a:t>);</a:t>
            </a:r>
          </a:p>
          <a:p>
            <a:pPr>
              <a:defRPr/>
            </a:pPr>
            <a:r>
              <a:rPr lang="ru-RU" smtClean="0"/>
              <a:t>У отцов церкви: «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анон веры»; «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анон церкви»; «канон истины»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Афанасий</a:t>
            </a:r>
            <a:r>
              <a:rPr lang="ru-RU" smtClean="0">
                <a:latin typeface="Arial" charset="0"/>
              </a:rPr>
              <a:t>. </a:t>
            </a:r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Против принятия второканонических книг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Небиблейское или еретическое учение:</a:t>
            </a:r>
          </a:p>
          <a:p>
            <a:pPr>
              <a:defRPr/>
            </a:pPr>
            <a:r>
              <a:rPr lang="ru-RU" smtClean="0"/>
              <a:t>Молитва за умерших (2 Макк. 12:45-46; ср. Евр. 9:27, </a:t>
            </a:r>
            <a:r>
              <a:rPr lang="ru-RU" smtClean="0">
                <a:latin typeface="Arial" charset="0"/>
              </a:rPr>
              <a:t>Л</a:t>
            </a:r>
            <a:r>
              <a:rPr lang="ru-RU" smtClean="0"/>
              <a:t>к. 16:25-26; 2 Царств 12:19)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Спасение по делам (Товит 12:9; ср. Быт. 15:6; Рим. 4:5; Гал. 3:11).</a:t>
            </a:r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Против принятия второканонических книг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Небиблейское содержание и учение:</a:t>
            </a:r>
          </a:p>
          <a:p>
            <a:pPr>
              <a:defRPr/>
            </a:pPr>
            <a:r>
              <a:rPr lang="ru-RU" dirty="0" smtClean="0"/>
              <a:t>Иудифь совершает Божье дело через обман;</a:t>
            </a:r>
          </a:p>
          <a:p>
            <a:pPr>
              <a:defRPr/>
            </a:pPr>
            <a:r>
              <a:rPr lang="ru-RU" dirty="0" smtClean="0"/>
              <a:t>В книге Сирах проповедуется зависимость нравственности от обстоятельств.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Исторические и хронологические ошибки в апокрифах</a:t>
            </a:r>
            <a:br>
              <a:rPr lang="ru-RU" smtClean="0"/>
            </a:b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Товит был свидетелем пленения Израиля Ассирией (722 г. </a:t>
            </a:r>
            <a:r>
              <a:rPr lang="ru-RU" smtClean="0">
                <a:latin typeface="Arial" charset="0"/>
              </a:rPr>
              <a:t>д</a:t>
            </a:r>
            <a:r>
              <a:rPr lang="ru-RU" smtClean="0"/>
              <a:t>о Р.Х.), а также восстания Иеровоама против Иудеи (931 г. </a:t>
            </a:r>
            <a:r>
              <a:rPr lang="ru-RU" smtClean="0">
                <a:latin typeface="Arial" charset="0"/>
              </a:rPr>
              <a:t>д</a:t>
            </a:r>
            <a:r>
              <a:rPr lang="ru-RU" smtClean="0"/>
              <a:t>о Р.Х.), хотя Товит прожил всего 158 лет.</a:t>
            </a:r>
          </a:p>
          <a:p>
            <a:pPr>
              <a:defRPr/>
            </a:pPr>
            <a:r>
              <a:rPr lang="ru-RU" smtClean="0"/>
              <a:t>Иудифь утверждает, что Навуходоносор царствовал в Ниневии.</a:t>
            </a:r>
            <a:endParaRPr 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Апокрифы и преемственность пророков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Апокрифы написаны в «межзаветный» период, когда прекратилась преемственность пророков. Ср. Иосиф Флавий; Талмуд.</a:t>
            </a:r>
          </a:p>
          <a:p>
            <a:pPr>
              <a:defRPr/>
            </a:pPr>
            <a:r>
              <a:rPr lang="ru-RU" dirty="0" smtClean="0"/>
              <a:t>Апокрифы не называют себя Словом Божиим.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Апокрифы и тест каноничности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Не написаны Божьими пророками (1 Макк. 9:27);</a:t>
            </a:r>
          </a:p>
          <a:p>
            <a:pPr>
              <a:defRPr/>
            </a:pPr>
            <a:r>
              <a:rPr lang="ru-RU" smtClean="0"/>
              <a:t>Не подтверждены Божьими знаменьями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/>
              <a:t>Не имеют в себе Божьей силы.</a:t>
            </a:r>
          </a:p>
          <a:p>
            <a:pPr>
              <a:defRPr/>
            </a:pPr>
            <a:r>
              <a:rPr lang="ru-RU" smtClean="0"/>
              <a:t>Содержат противоречия, ошибки и ереси.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Непринятие Божьим народом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Почти единодушное непринятие апокрифов в древности</a:t>
            </a:r>
            <a:r>
              <a:rPr lang="ru-RU" dirty="0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ru-RU" dirty="0" smtClean="0"/>
              <a:t>Филон Александрийский (20 г. </a:t>
            </a:r>
            <a:r>
              <a:rPr lang="ru-RU" dirty="0" smtClean="0">
                <a:latin typeface="Arial" charset="0"/>
              </a:rPr>
              <a:t>д</a:t>
            </a:r>
            <a:r>
              <a:rPr lang="ru-RU" dirty="0" smtClean="0"/>
              <a:t>о Р.Х. – 40 г. </a:t>
            </a:r>
            <a:r>
              <a:rPr lang="ru-RU" dirty="0" smtClean="0">
                <a:latin typeface="Arial" charset="0"/>
              </a:rPr>
              <a:t>п</a:t>
            </a:r>
            <a:r>
              <a:rPr lang="ru-RU" dirty="0" smtClean="0"/>
              <a:t>о Р.Х.) неоднократно цитирует В.З., но не апокрифы.</a:t>
            </a:r>
          </a:p>
          <a:p>
            <a:pPr>
              <a:defRPr/>
            </a:pPr>
            <a:r>
              <a:rPr lang="ru-RU" dirty="0" smtClean="0"/>
              <a:t>Иосиф Флавий (30-100) называет количество книг В.З. </a:t>
            </a:r>
            <a:r>
              <a:rPr lang="ru-RU" dirty="0" smtClean="0">
                <a:latin typeface="Arial" charset="0"/>
              </a:rPr>
              <a:t>б</a:t>
            </a:r>
            <a:r>
              <a:rPr lang="ru-RU" dirty="0" smtClean="0"/>
              <a:t>ез апокрифов.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Непринятие Божьим народом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исус и новозаветные авторы ни разу не цитируют апокрифы.</a:t>
            </a:r>
          </a:p>
          <a:p>
            <a:pPr>
              <a:defRPr/>
            </a:pPr>
            <a:r>
              <a:rPr lang="ru-RU" smtClean="0"/>
              <a:t>Ямнийский совет (90 г.) не признал апокрифы.</a:t>
            </a:r>
          </a:p>
          <a:p>
            <a:pPr>
              <a:defRPr/>
            </a:pPr>
            <a:r>
              <a:rPr lang="ru-RU" smtClean="0"/>
              <a:t>Многие отцы церкви выступали против апокрифов</a:t>
            </a:r>
            <a:r>
              <a:rPr lang="ru-RU" smtClean="0">
                <a:latin typeface="Arial" charset="0"/>
              </a:rPr>
              <a:t>. Это</a:t>
            </a:r>
            <a:r>
              <a:rPr lang="ru-RU" smtClean="0"/>
              <a:t> Ориген, Кирилл Иерусалимский, Афанасий, Иероним.</a:t>
            </a:r>
          </a:p>
          <a:p>
            <a:pPr>
              <a:defRPr/>
            </a:pPr>
            <a:r>
              <a:rPr lang="ru-RU" smtClean="0"/>
              <a:t>Лютер и реформаторы отрицали каноничность апокрифов.</a:t>
            </a:r>
            <a:endParaRPr 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История канонизации</a:t>
            </a:r>
            <a:br>
              <a:rPr lang="ru-RU" smtClean="0"/>
            </a:br>
            <a:r>
              <a:rPr lang="ru-RU" smtClean="0"/>
              <a:t>Нового Завета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Первопричина образования канона – богодухновенность новозаветных книг.</a:t>
            </a:r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Факторы формирования канона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Стремление собрать и сохранить книги, написанные Божьими пророками (2 </a:t>
            </a: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ет. 3:15-16; Кол. 4:6).</a:t>
            </a:r>
          </a:p>
          <a:p>
            <a:pPr>
              <a:defRPr/>
            </a:pPr>
            <a:r>
              <a:rPr lang="ru-RU" smtClean="0"/>
              <a:t>Богослужебные и практические нужды ранней церкви (1 </a:t>
            </a:r>
            <a:r>
              <a:rPr lang="ru-RU" smtClean="0">
                <a:latin typeface="Arial" charset="0"/>
              </a:rPr>
              <a:t>Ф</a:t>
            </a:r>
            <a:r>
              <a:rPr lang="ru-RU" smtClean="0"/>
              <a:t>есс. 5:27; 1 Тим. 4:13; 2 Тим. 3:16-17).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Факторы формирования канона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Противостояние ересям (канон Марциона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140 г.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– только Евангелие от Луки и 10 из посланий ап. Павла).</a:t>
            </a:r>
          </a:p>
          <a:p>
            <a:pPr>
              <a:defRPr/>
            </a:pPr>
            <a:r>
              <a:rPr lang="ru-RU" smtClean="0"/>
              <a:t>Начало миссионерского служения.</a:t>
            </a:r>
            <a:r>
              <a:rPr lang="ru-RU" smtClean="0">
                <a:latin typeface="Arial" charset="0"/>
              </a:rPr>
              <a:t> </a:t>
            </a:r>
            <a:r>
              <a:rPr lang="ru-RU" smtClean="0"/>
              <a:t>Первые переводы – сирийский и старолатинский.</a:t>
            </a:r>
          </a:p>
          <a:p>
            <a:pPr>
              <a:defRPr/>
            </a:pPr>
            <a:r>
              <a:rPr lang="ru-RU" smtClean="0"/>
              <a:t>Преследования христиан, особенно при Диоклетиане (302-303 гг). 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Каноничность не определяется: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latin typeface="Arial" charset="0"/>
              </a:rPr>
              <a:t>д</a:t>
            </a:r>
            <a:r>
              <a:rPr lang="ru-RU" smtClean="0"/>
              <a:t>ревностью книги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Числ. 21:14; Иис. Нав. 10:13-15)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>
                <a:latin typeface="Arial" charset="0"/>
              </a:rPr>
              <a:t>с</a:t>
            </a:r>
            <a:r>
              <a:rPr lang="ru-RU" smtClean="0"/>
              <a:t>вященным языком книги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Апокрифы</a:t>
            </a:r>
            <a:r>
              <a:rPr lang="ru-RU" smtClean="0">
                <a:latin typeface="Arial" charset="0"/>
              </a:rPr>
              <a:t>);</a:t>
            </a:r>
            <a:endParaRPr lang="ru-RU" smtClean="0"/>
          </a:p>
          <a:p>
            <a:pPr>
              <a:defRPr/>
            </a:pPr>
            <a:r>
              <a:rPr lang="ru-RU" smtClean="0">
                <a:latin typeface="Arial" charset="0"/>
              </a:rPr>
              <a:t>с</a:t>
            </a:r>
            <a:r>
              <a:rPr lang="ru-RU" smtClean="0"/>
              <a:t>огласием с Пятикнижием (Торой)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Апокрифы</a:t>
            </a:r>
            <a:r>
              <a:rPr lang="ru-RU" smtClean="0">
                <a:latin typeface="Arial" charset="0"/>
              </a:rPr>
              <a:t>);</a:t>
            </a:r>
          </a:p>
          <a:p>
            <a:pPr>
              <a:defRPr/>
            </a:pPr>
            <a:r>
              <a:rPr lang="ru-RU" smtClean="0">
                <a:latin typeface="Arial" charset="0"/>
              </a:rPr>
              <a:t>р</a:t>
            </a:r>
            <a:r>
              <a:rPr lang="ru-RU" smtClean="0"/>
              <a:t>елигиозной ценностью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ринятие</a:t>
            </a:r>
            <a:r>
              <a:rPr lang="ru-RU" smtClean="0">
                <a:latin typeface="Arial" charset="0"/>
              </a:rPr>
              <a:t>м</a:t>
            </a:r>
            <a:r>
              <a:rPr lang="ru-RU" smtClean="0"/>
              <a:t> общиной верующих</a:t>
            </a:r>
            <a:r>
              <a:rPr lang="ru-RU" smtClean="0">
                <a:latin typeface="Arial" charset="0"/>
              </a:rPr>
              <a:t> (ведь </a:t>
            </a:r>
            <a:r>
              <a:rPr lang="ru-RU" smtClean="0"/>
              <a:t>тогда авторитет</a:t>
            </a:r>
            <a:r>
              <a:rPr lang="ru-RU" smtClean="0">
                <a:latin typeface="Arial" charset="0"/>
              </a:rPr>
              <a:t> -</a:t>
            </a:r>
            <a:r>
              <a:rPr lang="ru-RU" smtClean="0"/>
              <a:t> у людей, а не у Бога</a:t>
            </a:r>
            <a:r>
              <a:rPr lang="ru-RU" smtClean="0">
                <a:latin typeface="Arial" charset="0"/>
              </a:rPr>
              <a:t>)</a:t>
            </a:r>
            <a:r>
              <a:rPr lang="ru-RU" smtClean="0"/>
              <a:t>. </a:t>
            </a:r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Этапы формирования канона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Отбор материала. Ин. 20:30; Ин. 21:25; Лк. 1:1-4; 1Фесс. 2:13; 1Кор. 11:2. Ср. Керигма Христа.</a:t>
            </a:r>
          </a:p>
          <a:p>
            <a:pPr>
              <a:defRPr/>
            </a:pPr>
            <a:r>
              <a:rPr lang="ru-RU" smtClean="0"/>
              <a:t>Чтение. 1Фесс. 5:27; Откр. 1:3.</a:t>
            </a:r>
          </a:p>
          <a:p>
            <a:pPr>
              <a:defRPr/>
            </a:pPr>
            <a:r>
              <a:rPr lang="ru-RU" smtClean="0"/>
              <a:t>Обмен между церкв</a:t>
            </a:r>
            <a:r>
              <a:rPr lang="ru-RU" smtClean="0">
                <a:latin typeface="Arial" charset="0"/>
              </a:rPr>
              <a:t>я</a:t>
            </a:r>
            <a:r>
              <a:rPr lang="ru-RU" smtClean="0"/>
              <a:t>ми. Откр 1:11; Кол. 4:16.</a:t>
            </a:r>
          </a:p>
          <a:p>
            <a:pPr>
              <a:defRPr/>
            </a:pPr>
            <a:r>
              <a:rPr lang="ru-RU" smtClean="0"/>
              <a:t>Собирание. 2Пет. 3:15-16.</a:t>
            </a:r>
          </a:p>
          <a:p>
            <a:pPr>
              <a:defRPr/>
            </a:pPr>
            <a:r>
              <a:rPr lang="ru-RU" smtClean="0"/>
              <a:t>Цитирование. Иуды 17; 1Тим. 5:</a:t>
            </a:r>
            <a:r>
              <a:rPr lang="en-US" smtClean="0"/>
              <a:t>1</a:t>
            </a:r>
            <a:r>
              <a:rPr lang="ru-RU" smtClean="0"/>
              <a:t>8.</a:t>
            </a:r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Признание отцами церкви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Матфея: Посл. Лжеварнавы (70-79 гг</a:t>
            </a:r>
            <a:r>
              <a:rPr lang="ru-RU" smtClean="0">
                <a:latin typeface="Arial" charset="0"/>
              </a:rPr>
              <a:t>.</a:t>
            </a:r>
            <a:r>
              <a:rPr lang="ru-RU" smtClean="0"/>
              <a:t>); Дидахий (70-130 гг).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Марка: Посл. Лжеварнавы</a:t>
            </a:r>
            <a:r>
              <a:rPr lang="ru-RU" smtClean="0">
                <a:latin typeface="Arial" charset="0"/>
              </a:rPr>
              <a:t> (70-79 гг.)</a:t>
            </a:r>
            <a:r>
              <a:rPr lang="ru-RU" smtClean="0"/>
              <a:t>; Папий (70-163 гг).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Луки: канон Марциона (140 г.); Канон Муратори (170-180 гг).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Иоанна: Папий; Канон Муратори; послания Игнатия (110-117 гг); Клемент Римский (95-97 гг.)</a:t>
            </a:r>
            <a:r>
              <a:rPr lang="ru-RU" smtClean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Признание отцами церкви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Деяния апостолов: Поликарп (69-155 гг); Канон Муратори.</a:t>
            </a:r>
          </a:p>
          <a:p>
            <a:pPr>
              <a:defRPr/>
            </a:pPr>
            <a:r>
              <a:rPr lang="ru-RU" smtClean="0"/>
              <a:t>Посл. 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Р</a:t>
            </a:r>
            <a:r>
              <a:rPr lang="ru-RU" smtClean="0"/>
              <a:t>имлянам: Клемент Римский в Посл. 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 коринфянам.</a:t>
            </a:r>
          </a:p>
          <a:p>
            <a:pPr>
              <a:defRPr/>
            </a:pPr>
            <a:r>
              <a:rPr lang="ru-RU" smtClean="0"/>
              <a:t>1 Коринфянам: Дидахий.</a:t>
            </a:r>
          </a:p>
          <a:p>
            <a:pPr>
              <a:defRPr/>
            </a:pPr>
            <a:r>
              <a:rPr lang="ru-RU" smtClean="0"/>
              <a:t>2 Коринфянам: Поликарп.</a:t>
            </a:r>
          </a:p>
          <a:p>
            <a:pPr>
              <a:defRPr/>
            </a:pPr>
            <a:r>
              <a:rPr lang="ru-RU" smtClean="0"/>
              <a:t>Галатам: Поликарп.</a:t>
            </a:r>
          </a:p>
          <a:p>
            <a:pPr>
              <a:defRPr/>
            </a:pPr>
            <a:r>
              <a:rPr lang="ru-RU" smtClean="0"/>
              <a:t>Ефесянам: Клемент Римский; Игнатий.</a:t>
            </a:r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Подтверждение канона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/>
              <a:t>Поликарп (</a:t>
            </a:r>
            <a:r>
              <a:rPr lang="ru-RU" sz="2800" dirty="0" err="1" smtClean="0"/>
              <a:t>ок</a:t>
            </a:r>
            <a:r>
              <a:rPr lang="ru-RU" sz="2800" dirty="0" smtClean="0"/>
              <a:t>. 150 г): цитирует из Ев. </a:t>
            </a:r>
            <a:r>
              <a:rPr lang="ru-RU" sz="2800" dirty="0" smtClean="0">
                <a:latin typeface="Arial" charset="0"/>
              </a:rPr>
              <a:t>о</a:t>
            </a:r>
            <a:r>
              <a:rPr lang="ru-RU" sz="2800" dirty="0" smtClean="0"/>
              <a:t>т Матфея, Ев. </a:t>
            </a:r>
            <a:r>
              <a:rPr lang="ru-RU" sz="2800" dirty="0" smtClean="0">
                <a:latin typeface="Arial" charset="0"/>
              </a:rPr>
              <a:t>о</a:t>
            </a:r>
            <a:r>
              <a:rPr lang="ru-RU" sz="2800" dirty="0" smtClean="0"/>
              <a:t>т Иоанна, 1 посл. Петра, 2 посл. Иоанна.</a:t>
            </a:r>
          </a:p>
          <a:p>
            <a:pPr>
              <a:defRPr/>
            </a:pPr>
            <a:r>
              <a:rPr lang="ru-RU" sz="2800" dirty="0" err="1" smtClean="0"/>
              <a:t>Юстин</a:t>
            </a:r>
            <a:r>
              <a:rPr lang="ru-RU" sz="2800" dirty="0" smtClean="0"/>
              <a:t> Мученик (</a:t>
            </a:r>
            <a:r>
              <a:rPr lang="ru-RU" sz="2800" dirty="0" err="1" smtClean="0"/>
              <a:t>ок</a:t>
            </a:r>
            <a:r>
              <a:rPr lang="ru-RU" sz="2800" dirty="0" smtClean="0"/>
              <a:t>. 140 г)</a:t>
            </a:r>
            <a:r>
              <a:rPr lang="ru-RU" sz="2800" dirty="0" smtClean="0">
                <a:latin typeface="Arial" charset="0"/>
              </a:rPr>
              <a:t>:</a:t>
            </a:r>
            <a:r>
              <a:rPr lang="ru-RU" sz="2800" dirty="0" smtClean="0"/>
              <a:t> </a:t>
            </a:r>
            <a:r>
              <a:rPr lang="ru-RU" sz="2800" dirty="0" smtClean="0">
                <a:latin typeface="Arial" charset="0"/>
              </a:rPr>
              <a:t>ц</a:t>
            </a:r>
            <a:r>
              <a:rPr lang="ru-RU" sz="2800" dirty="0" smtClean="0"/>
              <a:t>итирует большинство посланий ап. Павла, а также 1 Петра и Откровение.</a:t>
            </a:r>
          </a:p>
          <a:p>
            <a:pPr>
              <a:defRPr/>
            </a:pPr>
            <a:r>
              <a:rPr lang="ru-RU" sz="2800" dirty="0" err="1" smtClean="0"/>
              <a:t>Иреней</a:t>
            </a:r>
            <a:r>
              <a:rPr lang="ru-RU" sz="2800" dirty="0" smtClean="0"/>
              <a:t> (</a:t>
            </a:r>
            <a:r>
              <a:rPr lang="ru-RU" sz="2800" dirty="0" err="1" smtClean="0"/>
              <a:t>ок</a:t>
            </a:r>
            <a:r>
              <a:rPr lang="ru-RU" sz="2800" dirty="0" smtClean="0"/>
              <a:t>. 170 г)</a:t>
            </a:r>
            <a:r>
              <a:rPr lang="ru-RU" sz="2800" dirty="0" smtClean="0">
                <a:latin typeface="Arial" charset="0"/>
              </a:rPr>
              <a:t>:</a:t>
            </a:r>
            <a:r>
              <a:rPr lang="ru-RU" sz="2800" dirty="0" smtClean="0"/>
              <a:t> </a:t>
            </a:r>
            <a:r>
              <a:rPr lang="ru-RU" sz="2800" dirty="0" smtClean="0">
                <a:latin typeface="Arial" charset="0"/>
              </a:rPr>
              <a:t>ц</a:t>
            </a:r>
            <a:r>
              <a:rPr lang="ru-RU" sz="2800" dirty="0" smtClean="0"/>
              <a:t>итирует большинство книг Н.З.</a:t>
            </a:r>
          </a:p>
          <a:p>
            <a:pPr>
              <a:defRPr/>
            </a:pPr>
            <a:r>
              <a:rPr lang="ru-RU" sz="2800" dirty="0" err="1" smtClean="0"/>
              <a:t>Клемент</a:t>
            </a:r>
            <a:r>
              <a:rPr lang="ru-RU" sz="2800" dirty="0" smtClean="0"/>
              <a:t> Александрийский</a:t>
            </a:r>
            <a:r>
              <a:rPr lang="ru-RU" sz="2800" dirty="0" smtClean="0">
                <a:latin typeface="Arial" charset="0"/>
              </a:rPr>
              <a:t> </a:t>
            </a:r>
            <a:r>
              <a:rPr lang="ru-RU" sz="2800" dirty="0" smtClean="0"/>
              <a:t>(</a:t>
            </a:r>
            <a:r>
              <a:rPr lang="ru-RU" sz="2800" dirty="0" err="1" smtClean="0"/>
              <a:t>ок</a:t>
            </a:r>
            <a:r>
              <a:rPr lang="ru-RU" sz="2800" dirty="0" smtClean="0"/>
              <a:t>. 200 г.)</a:t>
            </a:r>
            <a:r>
              <a:rPr lang="ru-RU" sz="2800" dirty="0" smtClean="0">
                <a:latin typeface="Arial" charset="0"/>
              </a:rPr>
              <a:t>: </a:t>
            </a:r>
            <a:r>
              <a:rPr lang="ru-RU" sz="2800" dirty="0" smtClean="0"/>
              <a:t>цит</a:t>
            </a:r>
            <a:r>
              <a:rPr lang="ru-RU" sz="2800" dirty="0" smtClean="0">
                <a:latin typeface="Arial" charset="0"/>
              </a:rPr>
              <a:t>ирует</a:t>
            </a:r>
            <a:r>
              <a:rPr lang="ru-RU" sz="2800" dirty="0" smtClean="0"/>
              <a:t> </a:t>
            </a:r>
            <a:r>
              <a:rPr lang="ru-RU" sz="2800" dirty="0" smtClean="0">
                <a:latin typeface="Arial" charset="0"/>
              </a:rPr>
              <a:t>п</a:t>
            </a:r>
            <a:r>
              <a:rPr lang="ru-RU" sz="2800" dirty="0" smtClean="0"/>
              <a:t>очти все </a:t>
            </a:r>
            <a:r>
              <a:rPr lang="ru-RU" sz="2800" dirty="0" smtClean="0">
                <a:latin typeface="Arial" charset="0"/>
              </a:rPr>
              <a:t>книги </a:t>
            </a:r>
            <a:r>
              <a:rPr lang="ru-RU" sz="2800" dirty="0" smtClean="0"/>
              <a:t>Н.З. 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Ранние каноны и переводы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Древнесирийский перевод (</a:t>
            </a:r>
            <a:r>
              <a:rPr lang="en-US" smtClean="0"/>
              <a:t>II </a:t>
            </a:r>
            <a:r>
              <a:rPr lang="ru-RU" smtClean="0"/>
              <a:t>в.): всё, кроме 2 Пет., 2 и 3 Ин., Иуды и Откр</a:t>
            </a:r>
            <a:r>
              <a:rPr lang="ru-RU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ru-RU" smtClean="0"/>
              <a:t>Старолатинский перевод (</a:t>
            </a:r>
            <a:r>
              <a:rPr lang="en-US" smtClean="0"/>
              <a:t>II </a:t>
            </a:r>
            <a:r>
              <a:rPr lang="ru-RU" smtClean="0"/>
              <a:t>в.): всё, кроме Евр., Иак.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1 и 2 Пет.</a:t>
            </a:r>
          </a:p>
          <a:p>
            <a:pPr>
              <a:defRPr/>
            </a:pPr>
            <a:r>
              <a:rPr lang="ru-RU" smtClean="0"/>
              <a:t>Канон Марциона (140 г.): Лк. </a:t>
            </a: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 10 посланий ап. Павла.</a:t>
            </a:r>
          </a:p>
          <a:p>
            <a:pPr>
              <a:defRPr/>
            </a:pPr>
            <a:r>
              <a:rPr lang="ru-RU" smtClean="0"/>
              <a:t>Мураториев канон (ок. 170-180 г.): как в старолатинском переводе.</a:t>
            </a:r>
          </a:p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Признание церковью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Евсевий кесарийский (начало </a:t>
            </a:r>
            <a:r>
              <a:rPr lang="en-US" smtClean="0"/>
              <a:t>IV </a:t>
            </a:r>
            <a:r>
              <a:rPr lang="ru-RU" smtClean="0"/>
              <a:t>в.)</a:t>
            </a:r>
            <a:r>
              <a:rPr lang="ru-RU" smtClean="0">
                <a:latin typeface="Arial" charset="0"/>
              </a:rPr>
              <a:t>: </a:t>
            </a:r>
            <a:r>
              <a:rPr lang="ru-RU" smtClean="0"/>
              <a:t>признаёт все 27 книг, но называет Иак., 2 </a:t>
            </a: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ет., 2 и 3 </a:t>
            </a: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н. </a:t>
            </a: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 Иуды «антилегоменами».</a:t>
            </a:r>
          </a:p>
          <a:p>
            <a:pPr>
              <a:defRPr/>
            </a:pPr>
            <a:r>
              <a:rPr lang="ru-RU" smtClean="0"/>
              <a:t>Афанасий (ок. 367 г.)</a:t>
            </a:r>
            <a:r>
              <a:rPr lang="ru-RU" smtClean="0">
                <a:latin typeface="Arial" charset="0"/>
              </a:rPr>
              <a:t>: в</a:t>
            </a:r>
            <a:r>
              <a:rPr lang="ru-RU" smtClean="0"/>
              <a:t>первые перечислил все 27 книг как канонические.</a:t>
            </a:r>
          </a:p>
          <a:p>
            <a:pPr>
              <a:defRPr/>
            </a:pPr>
            <a:r>
              <a:rPr lang="ru-RU" smtClean="0"/>
              <a:t>Гиппонский (393 г.) и Карфагенский (397 г.) синоды: подтверждение Н.З. 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анона. </a:t>
            </a:r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Новозаветные гомологумены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20 Новозаветных книг, каноничность которых никогда не оспаривалась.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Новозаветные антилегомены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7 книг, канонический статус которых подвергался сомнению.</a:t>
            </a:r>
          </a:p>
          <a:p>
            <a:pPr>
              <a:defRPr/>
            </a:pPr>
            <a:r>
              <a:rPr lang="ru-RU" smtClean="0"/>
              <a:t>Посл. </a:t>
            </a:r>
            <a:r>
              <a:rPr lang="ru-RU" smtClean="0">
                <a:latin typeface="Arial" charset="0"/>
              </a:rPr>
              <a:t>к</a:t>
            </a:r>
            <a:r>
              <a:rPr lang="ru-RU" smtClean="0"/>
              <a:t> </a:t>
            </a:r>
            <a:r>
              <a:rPr lang="ru-RU" smtClean="0">
                <a:latin typeface="Arial" charset="0"/>
              </a:rPr>
              <a:t>Е</a:t>
            </a:r>
            <a:r>
              <a:rPr lang="ru-RU" smtClean="0"/>
              <a:t>вреям (авторство).</a:t>
            </a:r>
          </a:p>
          <a:p>
            <a:pPr>
              <a:defRPr/>
            </a:pPr>
            <a:r>
              <a:rPr lang="ru-RU" smtClean="0"/>
              <a:t>Посл. Иакова (спасение по делам).</a:t>
            </a:r>
          </a:p>
          <a:p>
            <a:pPr>
              <a:defRPr/>
            </a:pPr>
            <a:r>
              <a:rPr lang="ru-RU" smtClean="0"/>
              <a:t>2 </a:t>
            </a:r>
            <a:r>
              <a:rPr lang="ru-RU" smtClean="0">
                <a:latin typeface="Arial" charset="0"/>
              </a:rPr>
              <a:t>П</a:t>
            </a:r>
            <a:r>
              <a:rPr lang="ru-RU" smtClean="0"/>
              <a:t>етра (подлинность).</a:t>
            </a:r>
          </a:p>
          <a:p>
            <a:pPr>
              <a:defRPr/>
            </a:pPr>
            <a:r>
              <a:rPr lang="ru-RU" smtClean="0"/>
              <a:t>2 и 3 Иоанна (подлинность).</a:t>
            </a:r>
          </a:p>
          <a:p>
            <a:pPr>
              <a:defRPr/>
            </a:pPr>
            <a:r>
              <a:rPr lang="ru-RU" smtClean="0"/>
              <a:t>Посл. Иуды (подлинность, цитирование Кн. Еноха).</a:t>
            </a:r>
          </a:p>
          <a:p>
            <a:pPr>
              <a:defRPr/>
            </a:pPr>
            <a:r>
              <a:rPr lang="ru-RU" smtClean="0"/>
              <a:t>Откровение (хилиазм).</a:t>
            </a:r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Новозаветные псевдоэпиграфы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Книги, отвергаемые всеми.</a:t>
            </a:r>
          </a:p>
          <a:p>
            <a:pPr>
              <a:defRPr/>
            </a:pPr>
            <a:r>
              <a:rPr lang="ru-RU" smtClean="0"/>
              <a:t>Всего около 300 книг, в т.ч. </a:t>
            </a:r>
            <a:r>
              <a:rPr lang="ru-RU" smtClean="0">
                <a:latin typeface="Arial" charset="0"/>
              </a:rPr>
              <a:t>б</a:t>
            </a:r>
            <a:r>
              <a:rPr lang="ru-RU" smtClean="0"/>
              <a:t>олее 50 евангелий.</a:t>
            </a:r>
          </a:p>
          <a:p>
            <a:pPr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Фомы (начало </a:t>
            </a:r>
            <a:r>
              <a:rPr lang="en-US" smtClean="0"/>
              <a:t>II </a:t>
            </a:r>
            <a:r>
              <a:rPr lang="ru-RU" smtClean="0"/>
              <a:t>в.). Рассказы о детстве Иисуса.</a:t>
            </a:r>
          </a:p>
          <a:p>
            <a:pPr>
              <a:defRPr/>
            </a:pPr>
            <a:r>
              <a:rPr lang="ru-RU" smtClean="0"/>
              <a:t>Ев. </a:t>
            </a: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т Петра (</a:t>
            </a:r>
            <a:r>
              <a:rPr lang="en-US" smtClean="0"/>
              <a:t>II </a:t>
            </a:r>
            <a:r>
              <a:rPr lang="ru-RU" smtClean="0"/>
              <a:t>в.). Иисус на кресте не чувствовал боли.</a:t>
            </a:r>
          </a:p>
          <a:p>
            <a:pPr>
              <a:defRPr/>
            </a:pPr>
            <a:r>
              <a:rPr lang="ru-RU" smtClean="0"/>
              <a:t>Протоевангелие от Иакова (конец </a:t>
            </a:r>
            <a:r>
              <a:rPr lang="en-US" smtClean="0"/>
              <a:t>II </a:t>
            </a:r>
            <a:r>
              <a:rPr lang="ru-RU" smtClean="0"/>
              <a:t>в.). Поклонение Марии.</a:t>
            </a:r>
          </a:p>
          <a:p>
            <a:pPr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Новозаветные псевдоэпиграфы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Евангелие от </a:t>
            </a: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удеев (</a:t>
            </a:r>
            <a:r>
              <a:rPr lang="en-US" smtClean="0"/>
              <a:t>II </a:t>
            </a:r>
            <a:r>
              <a:rPr lang="ru-RU" smtClean="0"/>
              <a:t>в.). Иисус называет Святого Духа Своей матерью.</a:t>
            </a:r>
          </a:p>
          <a:p>
            <a:pPr>
              <a:defRPr/>
            </a:pPr>
            <a:r>
              <a:rPr lang="ru-RU" smtClean="0"/>
              <a:t>Евангелие от египтян (</a:t>
            </a:r>
            <a:r>
              <a:rPr lang="en-US" smtClean="0"/>
              <a:t>II </a:t>
            </a:r>
            <a:r>
              <a:rPr lang="ru-RU" smtClean="0"/>
              <a:t>в.).</a:t>
            </a:r>
          </a:p>
          <a:p>
            <a:pPr>
              <a:defRPr/>
            </a:pPr>
            <a:r>
              <a:rPr lang="ru-RU" smtClean="0"/>
              <a:t>Евангелие от Филиппа.</a:t>
            </a:r>
          </a:p>
          <a:p>
            <a:pPr>
              <a:defRPr/>
            </a:pPr>
            <a:r>
              <a:rPr lang="ru-RU" smtClean="0"/>
              <a:t>Евангелие от Фомы.</a:t>
            </a:r>
          </a:p>
          <a:p>
            <a:pPr>
              <a:defRPr/>
            </a:pPr>
            <a:r>
              <a:rPr lang="ru-RU" smtClean="0"/>
              <a:t>Евангелие от Иуды (конец </a:t>
            </a:r>
            <a:r>
              <a:rPr lang="en-US" smtClean="0"/>
              <a:t>II </a:t>
            </a:r>
            <a:r>
              <a:rPr lang="ru-RU" smtClean="0"/>
              <a:t>в.). Своим предательством Иуда открыл спасение для всего человечества.</a:t>
            </a: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Важное разграничение: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Каноничность ОПРЕДЕЛЯЕТСЯ Богом (богодухновенность).</a:t>
            </a:r>
          </a:p>
          <a:p>
            <a:pPr>
              <a:defRPr/>
            </a:pPr>
            <a:r>
              <a:rPr lang="ru-RU" dirty="0" smtClean="0"/>
              <a:t>Каноничность признаётся людьми.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Новозаветные псевдоэпиграфы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Послание апостола. </a:t>
            </a:r>
          </a:p>
          <a:p>
            <a:pPr>
              <a:defRPr/>
            </a:pPr>
            <a:r>
              <a:rPr lang="ru-RU" dirty="0" smtClean="0"/>
              <a:t>Апокриф Иоанна.</a:t>
            </a:r>
          </a:p>
          <a:p>
            <a:pPr>
              <a:defRPr/>
            </a:pPr>
            <a:r>
              <a:rPr lang="ru-RU" smtClean="0"/>
              <a:t>Деяния Павла и Феклы.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Каноничность: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пределяется Богом</a:t>
            </a:r>
            <a:r>
              <a:rPr lang="ru-RU" smtClean="0">
                <a:latin typeface="Arial" charset="0"/>
              </a:rPr>
              <a:t>;</a:t>
            </a:r>
          </a:p>
          <a:p>
            <a:pPr>
              <a:defRPr/>
            </a:pPr>
            <a:r>
              <a:rPr lang="ru-RU" smtClean="0">
                <a:latin typeface="Arial" charset="0"/>
              </a:rPr>
              <a:t>о</a:t>
            </a:r>
            <a:r>
              <a:rPr lang="ru-RU" smtClean="0"/>
              <a:t>пределяется пророческой природой книги</a:t>
            </a:r>
            <a:r>
              <a:rPr lang="ru-RU" smtClean="0">
                <a:latin typeface="Arial" charset="0"/>
              </a:rPr>
              <a:t> (с</a:t>
            </a:r>
            <a:r>
              <a:rPr lang="ru-RU" smtClean="0"/>
              <a:t>р. 2 Пет. 1:19-21)</a:t>
            </a:r>
            <a:r>
              <a:rPr lang="ru-RU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ru-RU" smtClean="0"/>
              <a:t>Ценность книги определяется её каноничностью.</a:t>
            </a: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Критерии каноничности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Написана ли книга Божьим пророком или человеком, близким к пророкам? </a:t>
            </a:r>
            <a:r>
              <a:rPr lang="ru-RU" smtClean="0">
                <a:latin typeface="Arial" charset="0"/>
              </a:rPr>
              <a:t>(с</a:t>
            </a:r>
            <a:r>
              <a:rPr lang="ru-RU" smtClean="0"/>
              <a:t>р. Еф. 2:20).</a:t>
            </a:r>
          </a:p>
          <a:p>
            <a:pPr>
              <a:defRPr/>
            </a:pPr>
            <a:r>
              <a:rPr lang="ru-RU" smtClean="0"/>
              <a:t>Подтверждается ли авторитет писателя Божьими знамен</a:t>
            </a:r>
            <a:r>
              <a:rPr lang="ru-RU" smtClean="0">
                <a:latin typeface="Arial" charset="0"/>
              </a:rPr>
              <a:t>и</a:t>
            </a:r>
            <a:r>
              <a:rPr lang="ru-RU" smtClean="0"/>
              <a:t>ями?</a:t>
            </a:r>
          </a:p>
          <a:p>
            <a:pPr>
              <a:defRPr/>
            </a:pPr>
            <a:r>
              <a:rPr lang="ru-RU" smtClean="0"/>
              <a:t>Правильно ли эта книга учит о Боге и Божьем мире? Не противоречит ли она предыдущему откровению? </a:t>
            </a:r>
            <a:r>
              <a:rPr lang="ru-RU" smtClean="0">
                <a:latin typeface="Arial" charset="0"/>
              </a:rPr>
              <a:t>(</a:t>
            </a:r>
            <a:r>
              <a:rPr lang="ru-RU" smtClean="0"/>
              <a:t>Втор. 13:1-3</a:t>
            </a:r>
            <a:r>
              <a:rPr lang="ru-RU" smtClean="0">
                <a:latin typeface="Arial" charset="0"/>
              </a:rPr>
              <a:t>,</a:t>
            </a:r>
            <a:r>
              <a:rPr lang="ru-RU" smtClean="0"/>
              <a:t> Втор. 18:20-22</a:t>
            </a:r>
            <a:r>
              <a:rPr lang="ru-RU" smtClean="0">
                <a:latin typeface="Arial" charset="0"/>
              </a:rPr>
              <a:t>)</a:t>
            </a:r>
            <a:r>
              <a:rPr lang="ru-RU" smtClean="0"/>
              <a:t>.</a:t>
            </a:r>
          </a:p>
          <a:p>
            <a:pPr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Критерии каноничности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Видна ли в книге Божья сила? </a:t>
            </a:r>
            <a:r>
              <a:rPr lang="ru-RU" smtClean="0">
                <a:latin typeface="Arial" charset="0"/>
              </a:rPr>
              <a:t>(</a:t>
            </a:r>
            <a:r>
              <a:rPr lang="ru-RU" smtClean="0"/>
              <a:t>Евр. 4:12-14; Ис. 55:11</a:t>
            </a:r>
            <a:r>
              <a:rPr lang="ru-RU" smtClean="0">
                <a:latin typeface="Arial" charset="0"/>
              </a:rPr>
              <a:t>)</a:t>
            </a:r>
            <a:r>
              <a:rPr lang="ru-RU" smtClean="0"/>
              <a:t>.</a:t>
            </a:r>
          </a:p>
          <a:p>
            <a:pPr>
              <a:defRPr/>
            </a:pPr>
            <a:r>
              <a:rPr lang="ru-RU" smtClean="0"/>
              <a:t>Признана ли книга народом Божиим? (Первоначальное принятие; последующее подтверждение).</a:t>
            </a:r>
          </a:p>
          <a:p>
            <a:pPr>
              <a:defRPr/>
            </a:pPr>
            <a:r>
              <a:rPr lang="ru-RU" smtClean="0"/>
              <a:t>Функция советов и соборов</a:t>
            </a:r>
            <a:r>
              <a:rPr lang="ru-RU" smtClean="0">
                <a:latin typeface="Arial" charset="0"/>
              </a:rPr>
              <a:t> -</a:t>
            </a:r>
            <a:r>
              <a:rPr lang="ru-RU" smtClean="0"/>
              <a:t>подтверждение канона, а не его определение.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Канон Ветхого завета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Раннее принятие В.З. Книг: Втор. 31:24-26:18-19; Иис. Нав. 1:8, 24:26; 1Царств 10:25; 4Царств 23:24-25; Ез</a:t>
            </a:r>
            <a:r>
              <a:rPr lang="ru-RU" smtClean="0">
                <a:latin typeface="Arial" charset="0"/>
              </a:rPr>
              <a:t>д</a:t>
            </a:r>
            <a:r>
              <a:rPr lang="ru-RU" smtClean="0"/>
              <a:t>ра 7:6; Дан. 9:2; </a:t>
            </a:r>
            <a:r>
              <a:rPr lang="ru-RU" smtClean="0">
                <a:latin typeface="Arial" charset="0"/>
              </a:rPr>
              <a:t>Ие</a:t>
            </a:r>
            <a:r>
              <a:rPr lang="ru-RU" smtClean="0"/>
              <a:t>зек. 28:3.</a:t>
            </a:r>
          </a:p>
          <a:p>
            <a:pPr>
              <a:defRPr/>
            </a:pPr>
            <a:r>
              <a:rPr lang="ru-RU" smtClean="0"/>
              <a:t>Закрытие В.З. Канона после смерти пророка Малахии.</a:t>
            </a:r>
          </a:p>
          <a:p>
            <a:pPr>
              <a:defRPr/>
            </a:pPr>
            <a:r>
              <a:rPr lang="ru-RU" smtClean="0"/>
              <a:t>Подтверждение В.З. Канона в Н.З. </a:t>
            </a:r>
            <a:r>
              <a:rPr lang="ru-RU" smtClean="0">
                <a:latin typeface="Arial" charset="0"/>
              </a:rPr>
              <a:t>(с</a:t>
            </a:r>
            <a:r>
              <a:rPr lang="ru-RU" smtClean="0"/>
              <a:t>р. Лк. 24:25-27).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Этапы канонизации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defRPr/>
            </a:pPr>
            <a:r>
              <a:rPr lang="ru-RU" sz="3200" smtClean="0">
                <a:latin typeface="Arial" charset="0"/>
              </a:rPr>
              <a:t> </a:t>
            </a:r>
            <a:r>
              <a:rPr lang="ru-RU" sz="3200" smtClean="0"/>
              <a:t>Ок. 400 г. </a:t>
            </a:r>
            <a:r>
              <a:rPr lang="ru-RU" sz="3200" smtClean="0">
                <a:latin typeface="Arial" charset="0"/>
              </a:rPr>
              <a:t>д</a:t>
            </a:r>
            <a:r>
              <a:rPr lang="ru-RU" sz="3200" smtClean="0"/>
              <a:t>о Р.Х.</a:t>
            </a:r>
            <a:r>
              <a:rPr lang="ru-RU" sz="3200" smtClean="0">
                <a:latin typeface="Arial" charset="0"/>
              </a:rPr>
              <a:t> З</a:t>
            </a:r>
            <a:r>
              <a:rPr lang="ru-RU" sz="3200" smtClean="0"/>
              <a:t>авершено написание книг В.З. Канона.</a:t>
            </a:r>
          </a:p>
          <a:p>
            <a:pPr lvl="2">
              <a:defRPr/>
            </a:pPr>
            <a:r>
              <a:rPr lang="ru-RU" sz="3200" smtClean="0">
                <a:latin typeface="Arial" charset="0"/>
              </a:rPr>
              <a:t> </a:t>
            </a:r>
            <a:r>
              <a:rPr lang="ru-RU" sz="3200" smtClean="0"/>
              <a:t>К 200 г. </a:t>
            </a:r>
            <a:r>
              <a:rPr lang="ru-RU" sz="3200" smtClean="0">
                <a:latin typeface="Arial" charset="0"/>
              </a:rPr>
              <a:t>д</a:t>
            </a:r>
            <a:r>
              <a:rPr lang="ru-RU" sz="3200" smtClean="0"/>
              <a:t>о Р.Х.</a:t>
            </a:r>
            <a:r>
              <a:rPr lang="ru-RU" sz="3200" smtClean="0">
                <a:latin typeface="Arial" charset="0"/>
              </a:rPr>
              <a:t> Ф</a:t>
            </a:r>
            <a:r>
              <a:rPr lang="ru-RU" sz="3200" smtClean="0"/>
              <a:t>ормируется трёхчастное деление: Закон; Пророки; Писания.</a:t>
            </a:r>
          </a:p>
          <a:p>
            <a:pPr lvl="2">
              <a:defRPr/>
            </a:pPr>
            <a:r>
              <a:rPr lang="ru-RU" sz="3200" smtClean="0">
                <a:latin typeface="Arial" charset="0"/>
              </a:rPr>
              <a:t> </a:t>
            </a:r>
            <a:r>
              <a:rPr lang="ru-RU" sz="3200" smtClean="0"/>
              <a:t>Ок. 90 г. Ямнийский совет.</a:t>
            </a:r>
            <a:endParaRPr lang="en-US" sz="32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1528</TotalTime>
  <Words>1712</Words>
  <Application>Microsoft Office PowerPoint</Application>
  <PresentationFormat>Экран (4:3)</PresentationFormat>
  <Paragraphs>225</Paragraphs>
  <Slides>40</Slides>
  <Notes>40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4" baseType="lpstr">
      <vt:lpstr>Arial</vt:lpstr>
      <vt:lpstr>Verdana</vt:lpstr>
      <vt:lpstr>Wingdings</vt:lpstr>
      <vt:lpstr>Globe</vt:lpstr>
      <vt:lpstr>Библиология</vt:lpstr>
      <vt:lpstr>Определение канона</vt:lpstr>
      <vt:lpstr>Каноничность не определяется:</vt:lpstr>
      <vt:lpstr>Важное разграничение:</vt:lpstr>
      <vt:lpstr>Каноничность:</vt:lpstr>
      <vt:lpstr>Критерии каноничности</vt:lpstr>
      <vt:lpstr>Критерии каноничности</vt:lpstr>
      <vt:lpstr>Канон Ветхого завета</vt:lpstr>
      <vt:lpstr>Этапы канонизации</vt:lpstr>
      <vt:lpstr>Классификация В.З. Книг по каноничности</vt:lpstr>
      <vt:lpstr>Ветхозаветные гомологумены</vt:lpstr>
      <vt:lpstr>Антилегомены</vt:lpstr>
      <vt:lpstr>Псевдоэпиграфы</vt:lpstr>
      <vt:lpstr>Апокрифы</vt:lpstr>
      <vt:lpstr>Второканонические книги в Синодальной Библии:</vt:lpstr>
      <vt:lpstr>Второканонические книги в Синодальной Библии:</vt:lpstr>
      <vt:lpstr>В поддержку второканонических книг</vt:lpstr>
      <vt:lpstr>В поддержку второканонических книг</vt:lpstr>
      <vt:lpstr>В поддержку второканонических книг</vt:lpstr>
      <vt:lpstr>Против принятия второканонических книг</vt:lpstr>
      <vt:lpstr>Против принятия второканонических книг</vt:lpstr>
      <vt:lpstr>Исторические и хронологические ошибки в апокрифах </vt:lpstr>
      <vt:lpstr>Апокрифы и преемственность пророков</vt:lpstr>
      <vt:lpstr>Апокрифы и тест каноничности</vt:lpstr>
      <vt:lpstr>Непринятие Божьим народом</vt:lpstr>
      <vt:lpstr>Непринятие Божьим народом</vt:lpstr>
      <vt:lpstr>История канонизации Нового Завета</vt:lpstr>
      <vt:lpstr>Факторы формирования канона</vt:lpstr>
      <vt:lpstr>Факторы формирования канона</vt:lpstr>
      <vt:lpstr>Этапы формирования канона</vt:lpstr>
      <vt:lpstr>Признание отцами церкви</vt:lpstr>
      <vt:lpstr>Признание отцами церкви</vt:lpstr>
      <vt:lpstr>Подтверждение канона</vt:lpstr>
      <vt:lpstr>Ранние каноны и переводы</vt:lpstr>
      <vt:lpstr>Признание церковью</vt:lpstr>
      <vt:lpstr>Новозаветные гомологумены</vt:lpstr>
      <vt:lpstr>Новозаветные антилегомены</vt:lpstr>
      <vt:lpstr>Новозаветные псевдоэпиграфы</vt:lpstr>
      <vt:lpstr>Новозаветные псевдоэпиграфы</vt:lpstr>
      <vt:lpstr>Новозаветные псевдоэпиграфы</vt:lpstr>
    </vt:vector>
  </TitlesOfParts>
  <Company>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самостоятельно Изучать Библию?</dc:title>
  <dc:creator>Oleg Shevkun</dc:creator>
  <cp:lastModifiedBy>Sasha</cp:lastModifiedBy>
  <cp:revision>206</cp:revision>
  <cp:lastPrinted>1601-01-01T00:00:00Z</cp:lastPrinted>
  <dcterms:created xsi:type="dcterms:W3CDTF">2002-12-11T20:01:29Z</dcterms:created>
  <dcterms:modified xsi:type="dcterms:W3CDTF">2013-04-13T05:25:27Z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